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1142"/>
    <a:srgbClr val="EAF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0EE763-4473-4E61-82D2-9164991C5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969" y="4553712"/>
            <a:ext cx="8288032" cy="1096316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sz="3400" dirty="0"/>
              <a:t>Architettura di Controllo e Campionamento del Prototipo di Tokamak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9B4EA70-3468-4230-A507-FCDBA71D2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969" y="5650029"/>
            <a:ext cx="8288032" cy="469122"/>
          </a:xfrm>
        </p:spPr>
        <p:txBody>
          <a:bodyPr>
            <a:normAutofit/>
          </a:bodyPr>
          <a:lstStyle/>
          <a:p>
            <a:pPr algn="ctr"/>
            <a:endParaRPr lang="it-IT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D09E70-33DF-4608-9D9F-4F0037659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5968" y="2078784"/>
            <a:ext cx="8288033" cy="215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52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5BDCE3-A449-42BB-91C2-7BECC774D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16" y="68573"/>
            <a:ext cx="8174753" cy="672085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B384592-69B5-468A-AEA7-DF35FC11F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45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8DFB2D-5B2C-458E-9F14-59D285378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7706"/>
          </a:xfrm>
        </p:spPr>
        <p:txBody>
          <a:bodyPr/>
          <a:lstStyle/>
          <a:p>
            <a:r>
              <a:rPr lang="it-IT" dirty="0"/>
              <a:t>EMP Device Support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ECEA04C-4308-49C3-A46D-E0C72FCC8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43000"/>
            <a:ext cx="10366718" cy="559355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dirty="0"/>
              <a:t>La libreria è stata scritta e testata per funzionare con :</a:t>
            </a:r>
          </a:p>
          <a:p>
            <a:r>
              <a:rPr lang="it-IT" dirty="0"/>
              <a:t>Linux </a:t>
            </a:r>
            <a:r>
              <a:rPr lang="it-IT" dirty="0" err="1"/>
              <a:t>Socket</a:t>
            </a:r>
            <a:r>
              <a:rPr lang="it-IT" dirty="0"/>
              <a:t> File </a:t>
            </a:r>
            <a:r>
              <a:rPr lang="it-IT" dirty="0" err="1"/>
              <a:t>Descriptor</a:t>
            </a:r>
            <a:r>
              <a:rPr lang="it-IT" dirty="0"/>
              <a:t> (per esempio pipe)</a:t>
            </a:r>
          </a:p>
          <a:p>
            <a:r>
              <a:rPr lang="it-IT" dirty="0"/>
              <a:t>Linux UART (Sia USB che UART, usando la libreria </a:t>
            </a:r>
            <a:r>
              <a:rPr lang="it-IT" dirty="0" err="1"/>
              <a:t>termios</a:t>
            </a:r>
            <a:r>
              <a:rPr lang="it-IT" dirty="0"/>
              <a:t>)</a:t>
            </a:r>
          </a:p>
          <a:p>
            <a:r>
              <a:rPr lang="it-IT" dirty="0"/>
              <a:t>Arduino Serial Class (Hardware Serial)</a:t>
            </a:r>
          </a:p>
          <a:p>
            <a:r>
              <a:rPr lang="it-IT" dirty="0"/>
              <a:t>STM32 USB Device (Attuale record medio 0,5ms PTS (pack time </a:t>
            </a:r>
            <a:r>
              <a:rPr lang="it-IT" dirty="0" err="1"/>
              <a:t>space</a:t>
            </a:r>
            <a:r>
              <a:rPr lang="it-IT" dirty="0"/>
              <a:t>) tra STM32 e porta USB Linux)</a:t>
            </a:r>
          </a:p>
          <a:p>
            <a:pPr marL="0" indent="0">
              <a:buNone/>
            </a:pPr>
            <a:r>
              <a:rPr lang="it-IT" dirty="0"/>
              <a:t>Anche se in linea di principio questa libreria è estendibile per funzionare tramite SPI, non è stato ancora sviluppato nulla a tal riguardo per una serie di motivazioni:</a:t>
            </a:r>
          </a:p>
          <a:p>
            <a:pPr>
              <a:buFont typeface="+mj-lt"/>
              <a:buAutoNum type="arabicPeriod"/>
            </a:pPr>
            <a:r>
              <a:rPr lang="it-IT" dirty="0"/>
              <a:t>La comunicazione è sincrona, e in caso di pacchetti non simmetrici, uno dei 2 deve perdere più tempo del necessario ad inviare 0, caricando di lavoro l’altro device che deve scartare dei byte a 0,</a:t>
            </a:r>
          </a:p>
          <a:p>
            <a:pPr>
              <a:buFont typeface="+mj-lt"/>
              <a:buAutoNum type="arabicPeriod"/>
            </a:pPr>
            <a:r>
              <a:rPr lang="it-IT" dirty="0"/>
              <a:t>Il master della comunicazione </a:t>
            </a:r>
            <a:r>
              <a:rPr lang="it-IT" b="1" dirty="0"/>
              <a:t>DEVE</a:t>
            </a:r>
            <a:r>
              <a:rPr lang="it-IT" dirty="0"/>
              <a:t> far durare la comunicazione tanto quanto serve per il pacchetto più lungo dei 2, il che richiede una fase di contrattazione, (Particolarmente pesante in contesto Linux, dove il driver SPI è kernel-Space, e per comunicare i dati alla libreria User-Space farebbe eseguire in poco tempo molti cambi di contesto,(pesante overhead nella comunicazione).</a:t>
            </a:r>
            <a:br>
              <a:rPr lang="it-IT" dirty="0"/>
            </a:br>
            <a:r>
              <a:rPr lang="it-IT" dirty="0"/>
              <a:t>Questo limite rende difficile scendere con semplicità sotto il </a:t>
            </a:r>
            <a:r>
              <a:rPr lang="it-IT" dirty="0" err="1"/>
              <a:t>ms</a:t>
            </a:r>
            <a:r>
              <a:rPr lang="it-IT" dirty="0"/>
              <a:t> di tempo tra pacchetti.</a:t>
            </a:r>
          </a:p>
          <a:p>
            <a:pPr>
              <a:buFont typeface="+mj-lt"/>
              <a:buAutoNum type="arabicPeriod"/>
            </a:pPr>
            <a:r>
              <a:rPr lang="it-IT" dirty="0"/>
              <a:t>Esiste la possibilità che lo Slave nella comunicazione abbia la necessità di trasferire informazioni, ma deve attendere il permesso del master per farlo.</a:t>
            </a:r>
          </a:p>
          <a:p>
            <a:pPr marL="0" indent="0">
              <a:buNone/>
            </a:pPr>
            <a:r>
              <a:rPr lang="it-IT" dirty="0"/>
              <a:t>Discorso simile per altri protocolli di comunicazione come I2C, in cui i membri della rete non sono paritari.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1D0015F-1CE7-437A-A20E-ACB065C03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06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4FB202-8F21-4FE5-A406-1B3E1B65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8249"/>
          </a:xfrm>
        </p:spPr>
        <p:txBody>
          <a:bodyPr/>
          <a:lstStyle/>
          <a:p>
            <a:r>
              <a:rPr lang="it-IT" dirty="0"/>
              <a:t>Speed test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70A8C1-3E46-4B9F-98AE-8BE9ED8A7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7849"/>
            <a:ext cx="8596668" cy="738249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Gli attuali test di laboratorio, replicabili senza problemi prendendo il codice dal repository, consistono nel seguente </a:t>
            </a:r>
            <a:r>
              <a:rPr lang="it-IT" dirty="0" err="1"/>
              <a:t>path</a:t>
            </a:r>
            <a:r>
              <a:rPr lang="it-IT" dirty="0"/>
              <a:t> di comunicazione: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FFBB4298-1251-46F6-B34A-76123E6844A7}"/>
              </a:ext>
            </a:extLst>
          </p:cNvPr>
          <p:cNvSpPr/>
          <p:nvPr/>
        </p:nvSpPr>
        <p:spPr>
          <a:xfrm>
            <a:off x="938151" y="2220686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Send</a:t>
            </a:r>
            <a:r>
              <a:rPr lang="it-IT" dirty="0"/>
              <a:t> Data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A8305A18-A500-46F6-B686-48654EB88307}"/>
              </a:ext>
            </a:extLst>
          </p:cNvPr>
          <p:cNvSpPr/>
          <p:nvPr/>
        </p:nvSpPr>
        <p:spPr>
          <a:xfrm>
            <a:off x="938151" y="3429000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A8E244AD-F27E-44B3-A64C-16E9DC119BCC}"/>
              </a:ext>
            </a:extLst>
          </p:cNvPr>
          <p:cNvSpPr/>
          <p:nvPr/>
        </p:nvSpPr>
        <p:spPr>
          <a:xfrm>
            <a:off x="2901538" y="2824347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B44674DF-B620-4CA9-BE16-C15BF574EE9B}"/>
              </a:ext>
            </a:extLst>
          </p:cNvPr>
          <p:cNvSpPr/>
          <p:nvPr/>
        </p:nvSpPr>
        <p:spPr>
          <a:xfrm>
            <a:off x="2901538" y="4032661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/>
              <a:t>Wait and Send</a:t>
            </a:r>
            <a:endParaRPr lang="it-IT" dirty="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36CF160E-0972-4ED6-81B4-BC440D50F615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262249" y="2522517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0FE169D4-324D-4258-8396-645B74BA0B83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2262249" y="3730831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48503E46-9D41-45A2-8858-85FCD74DEB23}"/>
              </a:ext>
            </a:extLst>
          </p:cNvPr>
          <p:cNvCxnSpPr>
            <a:stCxn id="6" idx="1"/>
            <a:endCxn id="5" idx="3"/>
          </p:cNvCxnSpPr>
          <p:nvPr/>
        </p:nvCxnSpPr>
        <p:spPr>
          <a:xfrm flipH="1">
            <a:off x="2262249" y="3126178"/>
            <a:ext cx="639289" cy="604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DE643476-3BA2-4A1E-AD91-939973B61D83}"/>
              </a:ext>
            </a:extLst>
          </p:cNvPr>
          <p:cNvCxnSpPr>
            <a:cxnSpLocks/>
            <a:stCxn id="23" idx="3"/>
            <a:endCxn id="6" idx="0"/>
          </p:cNvCxnSpPr>
          <p:nvPr/>
        </p:nvCxnSpPr>
        <p:spPr>
          <a:xfrm flipV="1">
            <a:off x="2262249" y="2824347"/>
            <a:ext cx="1301338" cy="2113806"/>
          </a:xfrm>
          <a:prstGeom prst="bentConnector4">
            <a:avLst>
              <a:gd name="adj1" fmla="val 173308"/>
              <a:gd name="adj2" fmla="val 1108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866838C1-2974-4227-A26D-109CD595D763}"/>
              </a:ext>
            </a:extLst>
          </p:cNvPr>
          <p:cNvSpPr/>
          <p:nvPr/>
        </p:nvSpPr>
        <p:spPr>
          <a:xfrm>
            <a:off x="938151" y="4636322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7E0BA1B4-99A8-4F29-A345-F84C16A9F7CF}"/>
              </a:ext>
            </a:extLst>
          </p:cNvPr>
          <p:cNvCxnSpPr>
            <a:cxnSpLocks/>
            <a:stCxn id="7" idx="1"/>
            <a:endCxn id="23" idx="3"/>
          </p:cNvCxnSpPr>
          <p:nvPr/>
        </p:nvCxnSpPr>
        <p:spPr>
          <a:xfrm flipH="1">
            <a:off x="2262249" y="4334492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44285C33-20DA-47CC-85DF-D0A447F830B6}"/>
              </a:ext>
            </a:extLst>
          </p:cNvPr>
          <p:cNvSpPr txBox="1"/>
          <p:nvPr/>
        </p:nvSpPr>
        <p:spPr>
          <a:xfrm>
            <a:off x="2350820" y="3166398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Tstart</a:t>
            </a:r>
            <a:endParaRPr lang="it-IT" sz="1050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AB85D8D6-BAF7-4650-8C87-6CA6C7D6A562}"/>
              </a:ext>
            </a:extLst>
          </p:cNvPr>
          <p:cNvSpPr txBox="1"/>
          <p:nvPr/>
        </p:nvSpPr>
        <p:spPr>
          <a:xfrm>
            <a:off x="2351809" y="2838024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Tend</a:t>
            </a:r>
            <a:endParaRPr lang="it-IT" sz="1050" dirty="0"/>
          </a:p>
        </p:txBody>
      </p:sp>
      <p:sp>
        <p:nvSpPr>
          <p:cNvPr id="32" name="Segnaposto contenuto 2">
            <a:extLst>
              <a:ext uri="{FF2B5EF4-FFF2-40B4-BE49-F238E27FC236}">
                <a16:creationId xmlns:a16="http://schemas.microsoft.com/office/drawing/2014/main" id="{45CD8147-787C-4F1A-AC69-7CE9F4B028F6}"/>
              </a:ext>
            </a:extLst>
          </p:cNvPr>
          <p:cNvSpPr txBox="1">
            <a:spLocks/>
          </p:cNvSpPr>
          <p:nvPr/>
        </p:nvSpPr>
        <p:spPr>
          <a:xfrm>
            <a:off x="4672940" y="2086097"/>
            <a:ext cx="4601062" cy="230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it-IT" dirty="0"/>
              <a:t>Usando questo schema, il Round Trip time medio tra i 2 estremi è stato: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Arduino ≈ 7,5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STM32 USB ≈ 0,4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endParaRPr lang="it-I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Con pacchetti asimmetrici da 14byte e 16byte</a:t>
            </a:r>
            <a:endParaRPr lang="it-IT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61A80B6-3B87-43AA-B64E-6D8F15C49312}"/>
              </a:ext>
            </a:extLst>
          </p:cNvPr>
          <p:cNvSpPr txBox="1"/>
          <p:nvPr/>
        </p:nvSpPr>
        <p:spPr>
          <a:xfrm>
            <a:off x="380012" y="5385460"/>
            <a:ext cx="90964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Gli attuali test sul prototipo della scheda di controllo, hanno raggiunto la capacità di leggere Linux </a:t>
            </a:r>
            <a:r>
              <a:rPr lang="it-IT" dirty="0">
                <a:sym typeface="Wingdings" panose="05000000000000000000" pitchFamily="2" charset="2"/>
              </a:rPr>
              <a:t> STM32 USB ≈ 0,5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come sample rate (deciso precedentemente da interrupt di timer), e un rate di controllo del PWM alla stessa frequenza, includendo CRC8.</a:t>
            </a:r>
          </a:p>
          <a:p>
            <a:endParaRPr lang="it-IT" dirty="0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092AC8AB-70F8-4F89-9BDD-3EA28D653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02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F024D7B5-52A0-471D-BCF3-9B14E171DAAF}"/>
              </a:ext>
            </a:extLst>
          </p:cNvPr>
          <p:cNvSpPr/>
          <p:nvPr/>
        </p:nvSpPr>
        <p:spPr>
          <a:xfrm>
            <a:off x="3255151" y="1457259"/>
            <a:ext cx="8827985" cy="47772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6" name="CasellaDiTesto 1035">
            <a:extLst>
              <a:ext uri="{FF2B5EF4-FFF2-40B4-BE49-F238E27FC236}">
                <a16:creationId xmlns:a16="http://schemas.microsoft.com/office/drawing/2014/main" id="{32E7B10D-011B-43AE-AD0E-563E58115D54}"/>
              </a:ext>
            </a:extLst>
          </p:cNvPr>
          <p:cNvSpPr txBox="1"/>
          <p:nvPr/>
        </p:nvSpPr>
        <p:spPr>
          <a:xfrm>
            <a:off x="5157315" y="851144"/>
            <a:ext cx="4802480" cy="646331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Modulo di Controllo in corrente ad alto Rate Interfacciato </a:t>
            </a:r>
            <a:r>
              <a:rPr lang="it-IT"/>
              <a:t>tramite SDN</a:t>
            </a:r>
            <a:endParaRPr lang="it-IT" dirty="0"/>
          </a:p>
        </p:txBody>
      </p:sp>
      <p:sp>
        <p:nvSpPr>
          <p:cNvPr id="1027" name="Freccia bidirezionale orizzontale 1026">
            <a:extLst>
              <a:ext uri="{FF2B5EF4-FFF2-40B4-BE49-F238E27FC236}">
                <a16:creationId xmlns:a16="http://schemas.microsoft.com/office/drawing/2014/main" id="{00204206-D361-425E-A517-8DE176C4426F}"/>
              </a:ext>
            </a:extLst>
          </p:cNvPr>
          <p:cNvSpPr/>
          <p:nvPr/>
        </p:nvSpPr>
        <p:spPr>
          <a:xfrm>
            <a:off x="5349601" y="2723144"/>
            <a:ext cx="1480428" cy="927100"/>
          </a:xfrm>
          <a:prstGeom prst="left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9" name="Rettangolo con angoli arrotondati 1028">
            <a:extLst>
              <a:ext uri="{FF2B5EF4-FFF2-40B4-BE49-F238E27FC236}">
                <a16:creationId xmlns:a16="http://schemas.microsoft.com/office/drawing/2014/main" id="{A952FDF0-E1BE-4BAD-8B0A-53625750BC9B}"/>
              </a:ext>
            </a:extLst>
          </p:cNvPr>
          <p:cNvSpPr/>
          <p:nvPr/>
        </p:nvSpPr>
        <p:spPr>
          <a:xfrm>
            <a:off x="5225619" y="4355221"/>
            <a:ext cx="1747777" cy="574653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900" dirty="0"/>
              <a:t>Sistema di Comunicazione a pacchetti basato su USB </a:t>
            </a:r>
          </a:p>
          <a:p>
            <a:pPr algn="ctr"/>
            <a:r>
              <a:rPr lang="it-IT" sz="900" dirty="0"/>
              <a:t>EMP</a:t>
            </a:r>
          </a:p>
        </p:txBody>
      </p:sp>
      <p:cxnSp>
        <p:nvCxnSpPr>
          <p:cNvPr id="1034" name="Connettore diritto 1033">
            <a:extLst>
              <a:ext uri="{FF2B5EF4-FFF2-40B4-BE49-F238E27FC236}">
                <a16:creationId xmlns:a16="http://schemas.microsoft.com/office/drawing/2014/main" id="{8BD825CA-9C24-42A1-8A54-F07B4D997EBA}"/>
              </a:ext>
            </a:extLst>
          </p:cNvPr>
          <p:cNvCxnSpPr/>
          <p:nvPr/>
        </p:nvCxnSpPr>
        <p:spPr>
          <a:xfrm flipV="1">
            <a:off x="2660178" y="131293"/>
            <a:ext cx="0" cy="1720850"/>
          </a:xfrm>
          <a:prstGeom prst="line">
            <a:avLst/>
          </a:prstGeom>
          <a:ln w="571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35" name="CasellaDiTesto 1034">
            <a:extLst>
              <a:ext uri="{FF2B5EF4-FFF2-40B4-BE49-F238E27FC236}">
                <a16:creationId xmlns:a16="http://schemas.microsoft.com/office/drawing/2014/main" id="{5A4BCE38-1C6E-4188-B893-0068E6E89D68}"/>
              </a:ext>
            </a:extLst>
          </p:cNvPr>
          <p:cNvSpPr txBox="1"/>
          <p:nvPr/>
        </p:nvSpPr>
        <p:spPr>
          <a:xfrm>
            <a:off x="314292" y="315348"/>
            <a:ext cx="1993900" cy="9233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Sistema di Controllo ad alto livello</a:t>
            </a:r>
          </a:p>
        </p:txBody>
      </p:sp>
      <p:sp>
        <p:nvSpPr>
          <p:cNvPr id="78" name="CasellaDiTesto 77">
            <a:extLst>
              <a:ext uri="{FF2B5EF4-FFF2-40B4-BE49-F238E27FC236}">
                <a16:creationId xmlns:a16="http://schemas.microsoft.com/office/drawing/2014/main" id="{CA1C9DCD-AE6D-4D77-8169-8818823F9B61}"/>
              </a:ext>
            </a:extLst>
          </p:cNvPr>
          <p:cNvSpPr txBox="1"/>
          <p:nvPr/>
        </p:nvSpPr>
        <p:spPr>
          <a:xfrm>
            <a:off x="259792" y="1289726"/>
            <a:ext cx="21029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dirty="0"/>
              <a:t>Sistema di controllo ad alto livello del sistema</a:t>
            </a:r>
          </a:p>
        </p:txBody>
      </p:sp>
      <p:cxnSp>
        <p:nvCxnSpPr>
          <p:cNvPr id="1054" name="Connettore a gomito 1053">
            <a:extLst>
              <a:ext uri="{FF2B5EF4-FFF2-40B4-BE49-F238E27FC236}">
                <a16:creationId xmlns:a16="http://schemas.microsoft.com/office/drawing/2014/main" id="{8E8B67AC-AF48-4833-B9CE-940662E994E1}"/>
              </a:ext>
            </a:extLst>
          </p:cNvPr>
          <p:cNvCxnSpPr>
            <a:cxnSpLocks/>
            <a:stCxn id="1027" idx="5"/>
            <a:endCxn id="1029" idx="0"/>
          </p:cNvCxnSpPr>
          <p:nvPr/>
        </p:nvCxnSpPr>
        <p:spPr>
          <a:xfrm rot="16200000" flipH="1">
            <a:off x="5626285" y="3881998"/>
            <a:ext cx="936752" cy="9693"/>
          </a:xfrm>
          <a:prstGeom prst="bentConnector3">
            <a:avLst>
              <a:gd name="adj1" fmla="val 50000"/>
            </a:avLst>
          </a:prstGeom>
          <a:ln w="28575">
            <a:prstDash val="dashDot"/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2" name="Gruppo 1">
            <a:extLst>
              <a:ext uri="{FF2B5EF4-FFF2-40B4-BE49-F238E27FC236}">
                <a16:creationId xmlns:a16="http://schemas.microsoft.com/office/drawing/2014/main" id="{F34154A3-C9C8-43A5-A09C-00E3752331DF}"/>
              </a:ext>
            </a:extLst>
          </p:cNvPr>
          <p:cNvGrpSpPr/>
          <p:nvPr/>
        </p:nvGrpSpPr>
        <p:grpSpPr>
          <a:xfrm>
            <a:off x="6717705" y="2080048"/>
            <a:ext cx="5253301" cy="3699061"/>
            <a:chOff x="3560319" y="1145738"/>
            <a:chExt cx="8579900" cy="5494981"/>
          </a:xfrm>
        </p:grpSpPr>
        <p:sp>
          <p:nvSpPr>
            <p:cNvPr id="61" name="CasellaDiTesto 60">
              <a:extLst>
                <a:ext uri="{FF2B5EF4-FFF2-40B4-BE49-F238E27FC236}">
                  <a16:creationId xmlns:a16="http://schemas.microsoft.com/office/drawing/2014/main" id="{9C1AA502-5ABC-466C-BF89-2F9D006C5D33}"/>
                </a:ext>
              </a:extLst>
            </p:cNvPr>
            <p:cNvSpPr txBox="1"/>
            <p:nvPr/>
          </p:nvSpPr>
          <p:spPr>
            <a:xfrm>
              <a:off x="4227640" y="5680590"/>
              <a:ext cx="3830511" cy="960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/>
                <a:t>Campionamento a 2Khz della STM32</a:t>
              </a:r>
            </a:p>
          </p:txBody>
        </p:sp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D6EC0C12-B111-43CE-8521-8859E7E5AEC0}"/>
                </a:ext>
              </a:extLst>
            </p:cNvPr>
            <p:cNvGrpSpPr/>
            <p:nvPr/>
          </p:nvGrpSpPr>
          <p:grpSpPr>
            <a:xfrm>
              <a:off x="7650840" y="2188133"/>
              <a:ext cx="4489379" cy="2660847"/>
              <a:chOff x="7171267" y="1983499"/>
              <a:chExt cx="2235200" cy="1635995"/>
            </a:xfrm>
          </p:grpSpPr>
          <p:sp>
            <p:nvSpPr>
              <p:cNvPr id="16" name="Rettangolo con angoli arrotondati 15">
                <a:extLst>
                  <a:ext uri="{FF2B5EF4-FFF2-40B4-BE49-F238E27FC236}">
                    <a16:creationId xmlns:a16="http://schemas.microsoft.com/office/drawing/2014/main" id="{78BDD83C-FCF0-4200-823F-156F296FD529}"/>
                  </a:ext>
                </a:extLst>
              </p:cNvPr>
              <p:cNvSpPr/>
              <p:nvPr/>
            </p:nvSpPr>
            <p:spPr>
              <a:xfrm>
                <a:off x="7171267" y="1983499"/>
                <a:ext cx="2235200" cy="1635995"/>
              </a:xfrm>
              <a:prstGeom prst="roundRect">
                <a:avLst/>
              </a:prstGeom>
              <a:solidFill>
                <a:schemeClr val="accent1">
                  <a:alpha val="5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4" name="Immagine 3">
                <a:extLst>
                  <a:ext uri="{FF2B5EF4-FFF2-40B4-BE49-F238E27FC236}">
                    <a16:creationId xmlns:a16="http://schemas.microsoft.com/office/drawing/2014/main" id="{A17E413B-F8E4-466B-9879-670D46D9D6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618467" y="2087034"/>
                <a:ext cx="1428415" cy="1501246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" name="CasellaDiTesto 4">
                    <a:extLst>
                      <a:ext uri="{FF2B5EF4-FFF2-40B4-BE49-F238E27FC236}">
                        <a16:creationId xmlns:a16="http://schemas.microsoft.com/office/drawing/2014/main" id="{21889CF8-FC0B-4B18-9DD5-9A070B6A9878}"/>
                      </a:ext>
                    </a:extLst>
                  </p:cNvPr>
                  <p:cNvSpPr txBox="1"/>
                  <p:nvPr/>
                </p:nvSpPr>
                <p:spPr>
                  <a:xfrm>
                    <a:off x="8849887" y="3302471"/>
                    <a:ext cx="230612" cy="281108"/>
                  </a:xfrm>
                  <a:prstGeom prst="rect">
                    <a:avLst/>
                  </a:prstGeom>
                  <a:ln w="38100">
                    <a:solidFill>
                      <a:srgbClr val="0070C0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it-IT" sz="700" dirty="0"/>
                  </a:p>
                </p:txBody>
              </p:sp>
            </mc:Choice>
            <mc:Fallback xmlns="">
              <p:sp>
                <p:nvSpPr>
                  <p:cNvPr id="5" name="CasellaDiTesto 4">
                    <a:extLst>
                      <a:ext uri="{FF2B5EF4-FFF2-40B4-BE49-F238E27FC236}">
                        <a16:creationId xmlns:a16="http://schemas.microsoft.com/office/drawing/2014/main" id="{21889CF8-FC0B-4B18-9DD5-9A070B6A987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849887" y="3302471"/>
                    <a:ext cx="230612" cy="281108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 w="38100">
                    <a:solidFill>
                      <a:srgbClr val="0070C0"/>
                    </a:solidFill>
                  </a:ln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" name="CasellaDiTesto 5">
                    <a:extLst>
                      <a:ext uri="{FF2B5EF4-FFF2-40B4-BE49-F238E27FC236}">
                        <a16:creationId xmlns:a16="http://schemas.microsoft.com/office/drawing/2014/main" id="{ACD58301-6C82-4347-AFDC-501E483CE21F}"/>
                      </a:ext>
                    </a:extLst>
                  </p:cNvPr>
                  <p:cNvSpPr txBox="1"/>
                  <p:nvPr/>
                </p:nvSpPr>
                <p:spPr>
                  <a:xfrm>
                    <a:off x="7374061" y="2398475"/>
                    <a:ext cx="244406" cy="168665"/>
                  </a:xfrm>
                  <a:prstGeom prst="rect">
                    <a:avLst/>
                  </a:prstGeom>
                  <a:ln w="38100"/>
                </p:spPr>
                <p:style>
                  <a:lnRef idx="2">
                    <a:schemeClr val="accent3"/>
                  </a:lnRef>
                  <a:fillRef idx="1">
                    <a:schemeClr val="lt1"/>
                  </a:fillRef>
                  <a:effectRef idx="0">
                    <a:schemeClr val="accent3"/>
                  </a:effectRef>
                  <a:fontRef idx="minor">
                    <a:schemeClr val="dk1"/>
                  </a:fontRef>
                </p:style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it-IT" sz="1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it-IT" sz="900" b="0" dirty="0"/>
                  </a:p>
                </p:txBody>
              </p:sp>
            </mc:Choice>
            <mc:Fallback xmlns="">
              <p:sp>
                <p:nvSpPr>
                  <p:cNvPr id="6" name="CasellaDiTesto 5">
                    <a:extLst>
                      <a:ext uri="{FF2B5EF4-FFF2-40B4-BE49-F238E27FC236}">
                        <a16:creationId xmlns:a16="http://schemas.microsoft.com/office/drawing/2014/main" id="{ACD58301-6C82-4347-AFDC-501E483CE21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74061" y="2398475"/>
                    <a:ext cx="244406" cy="168665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5556"/>
                    </a:stretch>
                  </a:blipFill>
                  <a:ln w="38100"/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8" name="Connettore 2 7">
                <a:extLst>
                  <a:ext uri="{FF2B5EF4-FFF2-40B4-BE49-F238E27FC236}">
                    <a16:creationId xmlns:a16="http://schemas.microsoft.com/office/drawing/2014/main" id="{1F158068-F040-4A7F-8AED-E14AAB9EE659}"/>
                  </a:ext>
                </a:extLst>
              </p:cNvPr>
              <p:cNvCxnSpPr>
                <a:cxnSpLocks/>
                <a:stCxn id="6" idx="3"/>
              </p:cNvCxnSpPr>
              <p:nvPr/>
            </p:nvCxnSpPr>
            <p:spPr>
              <a:xfrm>
                <a:off x="7618467" y="2482807"/>
                <a:ext cx="145379" cy="11825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</p:grpSp>
        <p:cxnSp>
          <p:nvCxnSpPr>
            <p:cNvPr id="14" name="Connettore 2 13">
              <a:extLst>
                <a:ext uri="{FF2B5EF4-FFF2-40B4-BE49-F238E27FC236}">
                  <a16:creationId xmlns:a16="http://schemas.microsoft.com/office/drawing/2014/main" id="{9C4F5E2D-EFB9-4D8A-ADF9-4709F20D8402}"/>
                </a:ext>
              </a:extLst>
            </p:cNvPr>
            <p:cNvCxnSpPr>
              <a:cxnSpLocks/>
              <a:stCxn id="12" idx="3"/>
              <a:endCxn id="6" idx="1"/>
            </p:cNvCxnSpPr>
            <p:nvPr/>
          </p:nvCxnSpPr>
          <p:spPr>
            <a:xfrm flipV="1">
              <a:off x="7358848" y="3000227"/>
              <a:ext cx="699303" cy="21720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a gomito 42">
              <a:extLst>
                <a:ext uri="{FF2B5EF4-FFF2-40B4-BE49-F238E27FC236}">
                  <a16:creationId xmlns:a16="http://schemas.microsoft.com/office/drawing/2014/main" id="{960F504E-8DE9-476C-8ABE-725F216C1474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5400000">
              <a:off x="7043906" y="4131136"/>
              <a:ext cx="2253436" cy="265942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5" name="Connettore a gomito 44">
              <a:extLst>
                <a:ext uri="{FF2B5EF4-FFF2-40B4-BE49-F238E27FC236}">
                  <a16:creationId xmlns:a16="http://schemas.microsoft.com/office/drawing/2014/main" id="{E7CED786-1603-4006-9230-D61CFB56F136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 rot="5400000">
              <a:off x="9223430" y="3604788"/>
              <a:ext cx="844717" cy="3216274"/>
            </a:xfrm>
            <a:prstGeom prst="bentConnector2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Freccia curva 58">
              <a:extLst>
                <a:ext uri="{FF2B5EF4-FFF2-40B4-BE49-F238E27FC236}">
                  <a16:creationId xmlns:a16="http://schemas.microsoft.com/office/drawing/2014/main" id="{0B549B36-AD2D-4932-99DE-F15C73D1B352}"/>
                </a:ext>
              </a:extLst>
            </p:cNvPr>
            <p:cNvSpPr/>
            <p:nvPr/>
          </p:nvSpPr>
          <p:spPr>
            <a:xfrm rot="16200000">
              <a:off x="5127694" y="2818440"/>
              <a:ext cx="1883840" cy="3830514"/>
            </a:xfrm>
            <a:prstGeom prst="bentArrow">
              <a:avLst>
                <a:gd name="adj1" fmla="val 16705"/>
                <a:gd name="adj2" fmla="val 21280"/>
                <a:gd name="adj3" fmla="val 24552"/>
                <a:gd name="adj4" fmla="val 27221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</a:endParaRPr>
            </a:p>
          </p:txBody>
        </p:sp>
        <p:grpSp>
          <p:nvGrpSpPr>
            <p:cNvPr id="1040" name="Gruppo 1039">
              <a:extLst>
                <a:ext uri="{FF2B5EF4-FFF2-40B4-BE49-F238E27FC236}">
                  <a16:creationId xmlns:a16="http://schemas.microsoft.com/office/drawing/2014/main" id="{AD0D62A8-C411-409A-BDAF-CB77EBC9EF4B}"/>
                </a:ext>
              </a:extLst>
            </p:cNvPr>
            <p:cNvGrpSpPr/>
            <p:nvPr/>
          </p:nvGrpSpPr>
          <p:grpSpPr>
            <a:xfrm>
              <a:off x="5624130" y="1526302"/>
              <a:ext cx="1926873" cy="2223610"/>
              <a:chOff x="6741611" y="1673593"/>
              <a:chExt cx="1926873" cy="2223610"/>
            </a:xfrm>
          </p:grpSpPr>
          <p:pic>
            <p:nvPicPr>
              <p:cNvPr id="12" name="Immagine 11">
                <a:extLst>
                  <a:ext uri="{FF2B5EF4-FFF2-40B4-BE49-F238E27FC236}">
                    <a16:creationId xmlns:a16="http://schemas.microsoft.com/office/drawing/2014/main" id="{C59A0EF7-1415-4A9C-BB34-675EEECF11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33767" y="2441270"/>
                <a:ext cx="1542562" cy="1455933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solidFill>
                  <a:schemeClr val="tx1"/>
                </a:solidFill>
              </a:ln>
              <a:effectLst>
                <a:reflection blurRad="12700" stA="38000" endPos="28000" dist="5000" dir="5400000" sy="-100000" algn="bl" rotWithShape="0"/>
              </a:effectLst>
            </p:spPr>
          </p:pic>
          <p:sp>
            <p:nvSpPr>
              <p:cNvPr id="63" name="CasellaDiTesto 62">
                <a:extLst>
                  <a:ext uri="{FF2B5EF4-FFF2-40B4-BE49-F238E27FC236}">
                    <a16:creationId xmlns:a16="http://schemas.microsoft.com/office/drawing/2014/main" id="{79B0D58C-A3B5-4B2D-BC8D-E00AE50C14A0}"/>
                  </a:ext>
                </a:extLst>
              </p:cNvPr>
              <p:cNvSpPr txBox="1"/>
              <p:nvPr/>
            </p:nvSpPr>
            <p:spPr>
              <a:xfrm>
                <a:off x="6741611" y="1673593"/>
                <a:ext cx="1926873" cy="68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r>
                  <a:rPr lang="it-IT" sz="1200" b="1" dirty="0" err="1">
                    <a:ln/>
                    <a:solidFill>
                      <a:schemeClr val="accent4"/>
                    </a:solidFill>
                  </a:rPr>
                  <a:t>Current</a:t>
                </a:r>
                <a:r>
                  <a:rPr lang="it-IT" sz="1200" b="1" dirty="0">
                    <a:ln/>
                    <a:solidFill>
                      <a:schemeClr val="accent4"/>
                    </a:solidFill>
                  </a:rPr>
                  <a:t> Driver 42Khz</a:t>
                </a:r>
              </a:p>
            </p:txBody>
          </p:sp>
        </p:grpSp>
        <p:sp>
          <p:nvSpPr>
            <p:cNvPr id="1037" name="CasellaDiTesto 1036">
              <a:extLst>
                <a:ext uri="{FF2B5EF4-FFF2-40B4-BE49-F238E27FC236}">
                  <a16:creationId xmlns:a16="http://schemas.microsoft.com/office/drawing/2014/main" id="{1DDC4301-24AC-40CD-804E-151A87645CFD}"/>
                </a:ext>
              </a:extLst>
            </p:cNvPr>
            <p:cNvSpPr txBox="1"/>
            <p:nvPr/>
          </p:nvSpPr>
          <p:spPr>
            <a:xfrm>
              <a:off x="3560319" y="1145738"/>
              <a:ext cx="1926873" cy="6172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050" dirty="0"/>
                <a:t>STM32F4</a:t>
              </a:r>
            </a:p>
            <a:p>
              <a:pPr algn="ctr"/>
              <a:r>
                <a:rPr lang="it-IT" sz="1050" dirty="0"/>
                <a:t>DAC e attuatore</a:t>
              </a:r>
            </a:p>
          </p:txBody>
        </p:sp>
        <p:sp>
          <p:nvSpPr>
            <p:cNvPr id="1064" name="CasellaDiTesto 1063">
              <a:extLst>
                <a:ext uri="{FF2B5EF4-FFF2-40B4-BE49-F238E27FC236}">
                  <a16:creationId xmlns:a16="http://schemas.microsoft.com/office/drawing/2014/main" id="{3CCA997E-83FA-4582-B90F-C36C515EDEBE}"/>
                </a:ext>
              </a:extLst>
            </p:cNvPr>
            <p:cNvSpPr txBox="1"/>
            <p:nvPr/>
          </p:nvSpPr>
          <p:spPr>
            <a:xfrm>
              <a:off x="7650840" y="1526302"/>
              <a:ext cx="4489377" cy="594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Impianto Tokamak</a:t>
              </a:r>
            </a:p>
          </p:txBody>
        </p:sp>
        <p:pic>
          <p:nvPicPr>
            <p:cNvPr id="9" name="Immagine 8" descr="Immagine che contiene testo, elettronico, circuito&#10;&#10;Descrizione generata automaticamente">
              <a:extLst>
                <a:ext uri="{FF2B5EF4-FFF2-40B4-BE49-F238E27FC236}">
                  <a16:creationId xmlns:a16="http://schemas.microsoft.com/office/drawing/2014/main" id="{35D58251-EC9F-4B48-A791-5DAD2827C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830935" y="1666281"/>
              <a:ext cx="1389584" cy="2183045"/>
            </a:xfrm>
            <a:prstGeom prst="rect">
              <a:avLst/>
            </a:prstGeom>
          </p:spPr>
        </p:pic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5F66DCC9-3AC0-4917-8F3B-7C23471395BE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>
              <a:off x="5253563" y="3012863"/>
              <a:ext cx="562723" cy="9083"/>
            </a:xfrm>
            <a:prstGeom prst="straightConnector1">
              <a:avLst/>
            </a:prstGeom>
            <a:ln w="381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42" name="Immagine 41">
            <a:extLst>
              <a:ext uri="{FF2B5EF4-FFF2-40B4-BE49-F238E27FC236}">
                <a16:creationId xmlns:a16="http://schemas.microsoft.com/office/drawing/2014/main" id="{14160640-534C-4549-8190-64F9B6433B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32096" y="2963997"/>
            <a:ext cx="734824" cy="463570"/>
          </a:xfrm>
          <a:prstGeom prst="rect">
            <a:avLst/>
          </a:prstGeom>
        </p:spPr>
      </p:pic>
      <p:sp>
        <p:nvSpPr>
          <p:cNvPr id="50" name="Freccia bidirezionale orizzontale 49">
            <a:extLst>
              <a:ext uri="{FF2B5EF4-FFF2-40B4-BE49-F238E27FC236}">
                <a16:creationId xmlns:a16="http://schemas.microsoft.com/office/drawing/2014/main" id="{9D4AB970-F161-450A-9DCF-D225E9EEC093}"/>
              </a:ext>
            </a:extLst>
          </p:cNvPr>
          <p:cNvSpPr/>
          <p:nvPr/>
        </p:nvSpPr>
        <p:spPr>
          <a:xfrm>
            <a:off x="2093283" y="2949217"/>
            <a:ext cx="1161868" cy="568992"/>
          </a:xfrm>
          <a:prstGeom prst="left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SDN</a:t>
            </a:r>
          </a:p>
        </p:txBody>
      </p:sp>
      <p:grpSp>
        <p:nvGrpSpPr>
          <p:cNvPr id="55" name="Gruppo 54">
            <a:extLst>
              <a:ext uri="{FF2B5EF4-FFF2-40B4-BE49-F238E27FC236}">
                <a16:creationId xmlns:a16="http://schemas.microsoft.com/office/drawing/2014/main" id="{C4B9867A-6603-4471-9031-9899AB07C0F6}"/>
              </a:ext>
            </a:extLst>
          </p:cNvPr>
          <p:cNvGrpSpPr/>
          <p:nvPr/>
        </p:nvGrpSpPr>
        <p:grpSpPr>
          <a:xfrm>
            <a:off x="11674" y="1620493"/>
            <a:ext cx="2091226" cy="2279531"/>
            <a:chOff x="3261312" y="1620493"/>
            <a:chExt cx="2091226" cy="2279531"/>
          </a:xfrm>
        </p:grpSpPr>
        <p:grpSp>
          <p:nvGrpSpPr>
            <p:cNvPr id="56" name="Gruppo 55">
              <a:extLst>
                <a:ext uri="{FF2B5EF4-FFF2-40B4-BE49-F238E27FC236}">
                  <a16:creationId xmlns:a16="http://schemas.microsoft.com/office/drawing/2014/main" id="{149D8BF6-F7C4-4B59-B1EC-F826F8E10DF0}"/>
                </a:ext>
              </a:extLst>
            </p:cNvPr>
            <p:cNvGrpSpPr/>
            <p:nvPr/>
          </p:nvGrpSpPr>
          <p:grpSpPr>
            <a:xfrm>
              <a:off x="3261312" y="1620493"/>
              <a:ext cx="2091226" cy="2279531"/>
              <a:chOff x="3261312" y="1620493"/>
              <a:chExt cx="2091226" cy="2279531"/>
            </a:xfrm>
          </p:grpSpPr>
          <p:sp>
            <p:nvSpPr>
              <p:cNvPr id="58" name="Rettangolo con angoli arrotondati 57">
                <a:extLst>
                  <a:ext uri="{FF2B5EF4-FFF2-40B4-BE49-F238E27FC236}">
                    <a16:creationId xmlns:a16="http://schemas.microsoft.com/office/drawing/2014/main" id="{78EBC364-7EEA-4AD3-903D-EED497087864}"/>
                  </a:ext>
                </a:extLst>
              </p:cNvPr>
              <p:cNvSpPr/>
              <p:nvPr/>
            </p:nvSpPr>
            <p:spPr>
              <a:xfrm>
                <a:off x="3261312" y="2567402"/>
                <a:ext cx="2091226" cy="1332622"/>
              </a:xfrm>
              <a:prstGeom prst="roundRect">
                <a:avLst/>
              </a:prstGeom>
              <a:solidFill>
                <a:srgbClr val="BC1142"/>
              </a:solidFill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60" name="Immagine 59">
                <a:extLst>
                  <a:ext uri="{FF2B5EF4-FFF2-40B4-BE49-F238E27FC236}">
                    <a16:creationId xmlns:a16="http://schemas.microsoft.com/office/drawing/2014/main" id="{0C2B22D8-630F-4AC9-BD28-853961372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63102" y="1620493"/>
                <a:ext cx="1294213" cy="1151850"/>
              </a:xfrm>
              <a:prstGeom prst="rect">
                <a:avLst/>
              </a:prstGeom>
            </p:spPr>
          </p:pic>
        </p:grpSp>
        <p:sp>
          <p:nvSpPr>
            <p:cNvPr id="57" name="Rettangolo con angoli arrotondati 56">
              <a:extLst>
                <a:ext uri="{FF2B5EF4-FFF2-40B4-BE49-F238E27FC236}">
                  <a16:creationId xmlns:a16="http://schemas.microsoft.com/office/drawing/2014/main" id="{9C45E29F-E67D-49D8-A962-83EA48907C4B}"/>
                </a:ext>
              </a:extLst>
            </p:cNvPr>
            <p:cNvSpPr/>
            <p:nvPr/>
          </p:nvSpPr>
          <p:spPr>
            <a:xfrm>
              <a:off x="3261312" y="2570008"/>
              <a:ext cx="936038" cy="43565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MARTe2</a:t>
              </a:r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0209190E-55A8-4DEA-9874-6FB10AD02D90}"/>
              </a:ext>
            </a:extLst>
          </p:cNvPr>
          <p:cNvGrpSpPr/>
          <p:nvPr/>
        </p:nvGrpSpPr>
        <p:grpSpPr>
          <a:xfrm>
            <a:off x="3261312" y="1620493"/>
            <a:ext cx="2091226" cy="2279531"/>
            <a:chOff x="3261312" y="1620493"/>
            <a:chExt cx="2091226" cy="2279531"/>
          </a:xfrm>
        </p:grpSpPr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C01F4086-37D5-4B8C-9C51-8FFD8DB9879C}"/>
                </a:ext>
              </a:extLst>
            </p:cNvPr>
            <p:cNvGrpSpPr/>
            <p:nvPr/>
          </p:nvGrpSpPr>
          <p:grpSpPr>
            <a:xfrm>
              <a:off x="3261312" y="1620493"/>
              <a:ext cx="2091226" cy="2279531"/>
              <a:chOff x="3261312" y="1620493"/>
              <a:chExt cx="2091226" cy="2279531"/>
            </a:xfrm>
          </p:grpSpPr>
          <p:grpSp>
            <p:nvGrpSpPr>
              <p:cNvPr id="19" name="Gruppo 18">
                <a:extLst>
                  <a:ext uri="{FF2B5EF4-FFF2-40B4-BE49-F238E27FC236}">
                    <a16:creationId xmlns:a16="http://schemas.microsoft.com/office/drawing/2014/main" id="{FEFC72F8-D0A5-4067-8FD9-54A246661342}"/>
                  </a:ext>
                </a:extLst>
              </p:cNvPr>
              <p:cNvGrpSpPr/>
              <p:nvPr/>
            </p:nvGrpSpPr>
            <p:grpSpPr>
              <a:xfrm>
                <a:off x="3261312" y="1620493"/>
                <a:ext cx="2091226" cy="2279531"/>
                <a:chOff x="3261312" y="1620493"/>
                <a:chExt cx="2091226" cy="2279531"/>
              </a:xfrm>
            </p:grpSpPr>
            <p:sp>
              <p:nvSpPr>
                <p:cNvPr id="15" name="Rettangolo con angoli arrotondati 14">
                  <a:extLst>
                    <a:ext uri="{FF2B5EF4-FFF2-40B4-BE49-F238E27FC236}">
                      <a16:creationId xmlns:a16="http://schemas.microsoft.com/office/drawing/2014/main" id="{5ECF799A-4ED3-42CA-8A3B-235CF04D4531}"/>
                    </a:ext>
                  </a:extLst>
                </p:cNvPr>
                <p:cNvSpPr/>
                <p:nvPr/>
              </p:nvSpPr>
              <p:spPr>
                <a:xfrm>
                  <a:off x="3261312" y="2567402"/>
                  <a:ext cx="2091226" cy="1332622"/>
                </a:xfrm>
                <a:prstGeom prst="roundRect">
                  <a:avLst/>
                </a:prstGeom>
                <a:solidFill>
                  <a:srgbClr val="BC1142"/>
                </a:solidFill>
                <a:ln>
                  <a:solidFill>
                    <a:schemeClr val="accent5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pic>
              <p:nvPicPr>
                <p:cNvPr id="3" name="Immagine 2">
                  <a:extLst>
                    <a:ext uri="{FF2B5EF4-FFF2-40B4-BE49-F238E27FC236}">
                      <a16:creationId xmlns:a16="http://schemas.microsoft.com/office/drawing/2014/main" id="{FE67C535-55D9-42AA-8434-ED6D3EBB80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863102" y="1620493"/>
                  <a:ext cx="1294213" cy="1151850"/>
                </a:xfrm>
                <a:prstGeom prst="rect">
                  <a:avLst/>
                </a:prstGeom>
              </p:spPr>
            </p:pic>
          </p:grpSp>
          <p:sp>
            <p:nvSpPr>
              <p:cNvPr id="46" name="Rettangolo con angoli arrotondati 45">
                <a:extLst>
                  <a:ext uri="{FF2B5EF4-FFF2-40B4-BE49-F238E27FC236}">
                    <a16:creationId xmlns:a16="http://schemas.microsoft.com/office/drawing/2014/main" id="{2FB10874-586B-4F5F-9310-69259B91DEA1}"/>
                  </a:ext>
                </a:extLst>
              </p:cNvPr>
              <p:cNvSpPr/>
              <p:nvPr/>
            </p:nvSpPr>
            <p:spPr>
              <a:xfrm>
                <a:off x="3261312" y="2570008"/>
                <a:ext cx="936038" cy="435659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MARTe2</a:t>
                </a:r>
              </a:p>
            </p:txBody>
          </p:sp>
        </p:grp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2E204ADE-EF21-48A1-B978-1FE4ADFA2878}"/>
                </a:ext>
              </a:extLst>
            </p:cNvPr>
            <p:cNvSpPr txBox="1"/>
            <p:nvPr/>
          </p:nvSpPr>
          <p:spPr>
            <a:xfrm>
              <a:off x="3360133" y="3033747"/>
              <a:ext cx="188340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/>
                <a:t>Riceve richieste da ESDN e le attua usando EMP.</a:t>
              </a:r>
            </a:p>
            <a:p>
              <a:r>
                <a:rPr lang="it-IT" sz="1100" dirty="0"/>
                <a:t>Invia e riceve i dati dalla STM32F4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2556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10EA49-3FA3-40A2-B89A-8D5A09A1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4816"/>
          </a:xfrm>
        </p:spPr>
        <p:txBody>
          <a:bodyPr/>
          <a:lstStyle/>
          <a:p>
            <a:r>
              <a:rPr lang="it-IT" dirty="0" err="1"/>
              <a:t>Current</a:t>
            </a:r>
            <a:r>
              <a:rPr lang="it-IT" dirty="0"/>
              <a:t> Drive State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05C449-A36E-4EB7-A451-85D310884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1295"/>
            <a:ext cx="8596668" cy="4450068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Per controllare la corrente sul primario della </a:t>
            </a:r>
            <a:r>
              <a:rPr lang="it-IT" dirty="0" err="1"/>
              <a:t>bobbina</a:t>
            </a:r>
            <a:r>
              <a:rPr lang="it-IT" dirty="0"/>
              <a:t>, il timer3 della STM32F4 è stato impostato per fornire un PWM da 42Khz, con un </a:t>
            </a:r>
            <a:r>
              <a:rPr lang="it-IT" dirty="0" err="1"/>
              <a:t>pulse-width</a:t>
            </a:r>
            <a:r>
              <a:rPr lang="it-IT" dirty="0"/>
              <a:t> da [0:999], ovvero una finezza di controllo dello 0,1%.</a:t>
            </a:r>
          </a:p>
        </p:txBody>
      </p:sp>
    </p:spTree>
    <p:extLst>
      <p:ext uri="{BB962C8B-B14F-4D97-AF65-F5344CB8AC3E}">
        <p14:creationId xmlns:p14="http://schemas.microsoft.com/office/powerpoint/2010/main" val="1362262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" name="Immagine 8">
            <a:extLst>
              <a:ext uri="{FF2B5EF4-FFF2-40B4-BE49-F238E27FC236}">
                <a16:creationId xmlns:a16="http://schemas.microsoft.com/office/drawing/2014/main" id="{C16B6FE0-45B9-481A-8136-B5AD11F3F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14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559A5F2-8BE0-4998-A1E4-1B145465A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Parallelogram 27">
            <a:extLst>
              <a:ext uri="{FF2B5EF4-FFF2-40B4-BE49-F238E27FC236}">
                <a16:creationId xmlns:a16="http://schemas.microsoft.com/office/drawing/2014/main" id="{3A6596D4-D53C-424F-9F16-CC8686C07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1BB890B-70D4-42FE-A599-6AEF1A42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842D646-B58C-43C8-8152-01BC782B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23">
            <a:extLst>
              <a:ext uri="{FF2B5EF4-FFF2-40B4-BE49-F238E27FC236}">
                <a16:creationId xmlns:a16="http://schemas.microsoft.com/office/drawing/2014/main" id="{9772CABD-4211-42AA-B349-D4002E52F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5">
            <a:extLst>
              <a:ext uri="{FF2B5EF4-FFF2-40B4-BE49-F238E27FC236}">
                <a16:creationId xmlns:a16="http://schemas.microsoft.com/office/drawing/2014/main" id="{BBD91630-4DBA-4294-8016-FEB5C3B0C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E67D1587-504D-41BC-9D48-B61257BFB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6987C3-39E2-4C79-AF10-CA08F30AB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200" y="1678665"/>
            <a:ext cx="456980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/>
              <a:t>EMP: Embedded Message Pack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56EEE1-3C17-4561-9979-D39442C24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0964" y="4050832"/>
            <a:ext cx="4573037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1800">
                <a:solidFill>
                  <a:schemeClr val="bg1"/>
                </a:solidFill>
              </a:rPr>
              <a:t>https://github.com/Alfystar/EMP</a:t>
            </a:r>
          </a:p>
        </p:txBody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8765DD1A-F044-4DE7-8A9B-7C30DC85A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28">
            <a:extLst>
              <a:ext uri="{FF2B5EF4-FFF2-40B4-BE49-F238E27FC236}">
                <a16:creationId xmlns:a16="http://schemas.microsoft.com/office/drawing/2014/main" id="{2FE2170D-72D6-48A8-8E9A-BFF3BF03D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9">
            <a:extLst>
              <a:ext uri="{FF2B5EF4-FFF2-40B4-BE49-F238E27FC236}">
                <a16:creationId xmlns:a16="http://schemas.microsoft.com/office/drawing/2014/main" id="{01D19436-094D-463D-AFEA-870FDBD0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9A2DE6E0-967C-4C58-8558-EC08F1138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6620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A5E45A-5DC8-409D-8D5C-AE56C0708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2935"/>
          </a:xfrm>
        </p:spPr>
        <p:txBody>
          <a:bodyPr/>
          <a:lstStyle/>
          <a:p>
            <a:r>
              <a:rPr lang="it-IT" dirty="0"/>
              <a:t>Scopo, Key feature, limiti di EMP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C6BD6A-EAF6-4BE4-AE3C-8237439BE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2853"/>
            <a:ext cx="8596668" cy="459851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it-IT" dirty="0"/>
              <a:t>EMP nasce con l’obiettivo di standardizzare un protocollo e creare una libreria C++ basata su classi Template, che permettesse di automatizzare e standardizzare tutto il lavoro di programmazione necessario all’invio e alla ricezione di dei pacchetti dal formato </a:t>
            </a:r>
            <a:r>
              <a:rPr lang="it-IT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Pré-Concordati</a:t>
            </a:r>
            <a:r>
              <a:rPr lang="it-IT" dirty="0"/>
              <a:t> tra 2 Device connessi Peer2Peer (Nessuna pretesa di networking).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aggiunta a questa richiesta, EMP è stato pensato per permettere il trasporto, attraverso lo stesso mezzo, di pacchetti di tipologia e dimensione diversa all’interno della stessa libreria, evitando al contempo di inviare per ogni pacchetto più byte dello strettamente necessario.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fine, per renderla adatta a un uso ‘Streaming’, essa non necessita di nessuna fase di sincronizzazione iniziale, e in caso di fallimento nella trasmissione, è in grado di scartare il pacchetto in maniera trasparente all’utilizzatore.</a:t>
            </a:r>
          </a:p>
          <a:p>
            <a:pPr marL="0" indent="0">
              <a:buNone/>
            </a:pPr>
            <a:r>
              <a:rPr lang="it-IT" dirty="0"/>
              <a:t>Lavori di controllo di flusso, e riempimento dei pacchetti sono TUTTI a carico degli utilizzatori della libreria.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2F88279-F0A0-4CB4-A382-2C8FDECCA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68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9305BD-AA45-4A46-AE32-BFCCB2601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2312"/>
          </a:xfrm>
        </p:spPr>
        <p:txBody>
          <a:bodyPr/>
          <a:lstStyle/>
          <a:p>
            <a:r>
              <a:rPr lang="it-IT" dirty="0"/>
              <a:t>Protocollo di comunicazione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E797D4-1629-4E93-A7A6-6B8A55CD4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0665"/>
            <a:ext cx="8596668" cy="45806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Iniziamo partendo dal protocollo di comunicazione che permette l’invio di pacchetti diversi, e senza fasi di negoziazione, alla base delle sue potenzialità:</a:t>
            </a:r>
          </a:p>
          <a:p>
            <a:pPr marL="0" indent="0" algn="ctr">
              <a:buNone/>
            </a:pPr>
            <a:r>
              <a:rPr lang="it-IT" b="1" i="1" u="sng" dirty="0" err="1"/>
              <a:t>Consistent</a:t>
            </a:r>
            <a:r>
              <a:rPr lang="it-IT" b="1" i="1" u="sng" dirty="0"/>
              <a:t> Overhead Byte </a:t>
            </a:r>
            <a:r>
              <a:rPr lang="it-IT" b="1" i="1" u="sng" dirty="0" err="1"/>
              <a:t>Stuffing</a:t>
            </a:r>
            <a:r>
              <a:rPr lang="it-IT" b="1" i="1" u="sng" dirty="0"/>
              <a:t> (COBS)</a:t>
            </a:r>
          </a:p>
          <a:p>
            <a:pPr marL="0" indent="0">
              <a:buNone/>
            </a:pPr>
            <a:r>
              <a:rPr lang="it-IT" dirty="0"/>
              <a:t>Esso è un algoritmo per codificare i byte di informazione, che risulta al tempo stesso </a:t>
            </a:r>
            <a:r>
              <a:rPr lang="it-IT" dirty="0">
                <a:solidFill>
                  <a:srgbClr val="0070C0"/>
                </a:solidFill>
              </a:rPr>
              <a:t>efficiente</a:t>
            </a:r>
            <a:r>
              <a:rPr lang="it-IT" dirty="0"/>
              <a:t>, </a:t>
            </a:r>
            <a:r>
              <a:rPr lang="it-IT" dirty="0">
                <a:solidFill>
                  <a:srgbClr val="0070C0"/>
                </a:solidFill>
              </a:rPr>
              <a:t>riutilizzabile</a:t>
            </a:r>
            <a:r>
              <a:rPr lang="it-IT" dirty="0"/>
              <a:t>, e un </a:t>
            </a:r>
            <a:r>
              <a:rPr lang="it-IT" dirty="0">
                <a:solidFill>
                  <a:srgbClr val="0070C0"/>
                </a:solidFill>
              </a:rPr>
              <a:t>metodo non ambiguo </a:t>
            </a:r>
            <a:r>
              <a:rPr lang="it-IT" dirty="0"/>
              <a:t>per definire i </a:t>
            </a:r>
            <a:r>
              <a:rPr lang="it-IT" dirty="0">
                <a:solidFill>
                  <a:srgbClr val="0070C0"/>
                </a:solidFill>
              </a:rPr>
              <a:t>data pack frame</a:t>
            </a:r>
            <a:r>
              <a:rPr lang="it-IT" dirty="0"/>
              <a:t> di un pacchetto.</a:t>
            </a:r>
          </a:p>
          <a:p>
            <a:pPr marL="0" indent="0">
              <a:buNone/>
            </a:pPr>
            <a:r>
              <a:rPr lang="it-IT" dirty="0"/>
              <a:t>COBS trasforma una stringa arbitraria di byte, ciascuno dei quali ha un Range di valori da [0:255] in una stringa di byte dove però ogni byte va da [</a:t>
            </a:r>
            <a:r>
              <a:rPr lang="it-IT" dirty="0">
                <a:solidFill>
                  <a:srgbClr val="FF0000"/>
                </a:solidFill>
              </a:rPr>
              <a:t>1</a:t>
            </a:r>
            <a:r>
              <a:rPr lang="it-IT" dirty="0"/>
              <a:t>:255].</a:t>
            </a:r>
          </a:p>
          <a:p>
            <a:pPr marL="0" indent="0">
              <a:buNone/>
            </a:pPr>
            <a:r>
              <a:rPr lang="it-IT" dirty="0"/>
              <a:t>Avendo eliminato tutti i possibili zeri dal pacchetto, il byte zero diventa un buon candidato per essere usato come terminatore di stringa rendendo il pacchetto COBS-</a:t>
            </a:r>
            <a:r>
              <a:rPr lang="it-IT" dirty="0" err="1"/>
              <a:t>Encoded</a:t>
            </a:r>
            <a:r>
              <a:rPr lang="it-IT" dirty="0"/>
              <a:t> non ambiguo.</a:t>
            </a:r>
          </a:p>
          <a:p>
            <a:pPr marL="0" indent="0">
              <a:buNone/>
            </a:pPr>
            <a:endParaRPr lang="en-US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1EAE64-6F4D-4268-827E-4BF7E5511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27" y="5088576"/>
            <a:ext cx="10790855" cy="903454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7249604A-3622-4216-91D9-5AA068351F5A}"/>
              </a:ext>
            </a:extLst>
          </p:cNvPr>
          <p:cNvCxnSpPr/>
          <p:nvPr/>
        </p:nvCxnSpPr>
        <p:spPr>
          <a:xfrm flipH="1" flipV="1">
            <a:off x="2321626" y="604136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D8187B0-3896-4FCF-B9BF-787DCB76B101}"/>
              </a:ext>
            </a:extLst>
          </p:cNvPr>
          <p:cNvCxnSpPr>
            <a:cxnSpLocks/>
          </p:cNvCxnSpPr>
          <p:nvPr/>
        </p:nvCxnSpPr>
        <p:spPr>
          <a:xfrm flipH="1" flipV="1">
            <a:off x="5890689" y="601182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A45F3A3A-C36E-47C6-8CD7-2EFD94A39400}"/>
              </a:ext>
            </a:extLst>
          </p:cNvPr>
          <p:cNvGrpSpPr/>
          <p:nvPr/>
        </p:nvGrpSpPr>
        <p:grpSpPr>
          <a:xfrm>
            <a:off x="4308451" y="6022768"/>
            <a:ext cx="1561920" cy="487242"/>
            <a:chOff x="4308451" y="6022768"/>
            <a:chExt cx="1561920" cy="487242"/>
          </a:xfrm>
        </p:grpSpPr>
        <p:sp>
          <p:nvSpPr>
            <p:cNvPr id="12" name="Parentesi graffa aperta 11">
              <a:extLst>
                <a:ext uri="{FF2B5EF4-FFF2-40B4-BE49-F238E27FC236}">
                  <a16:creationId xmlns:a16="http://schemas.microsoft.com/office/drawing/2014/main" id="{8455B113-8176-4C40-A940-0E073CFA67E3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C14576C5-BD68-4C47-B3A1-98ECA9E973D5}"/>
                </a:ext>
              </a:extLst>
            </p:cNvPr>
            <p:cNvSpPr txBox="1"/>
            <p:nvPr/>
          </p:nvSpPr>
          <p:spPr>
            <a:xfrm>
              <a:off x="4742363" y="6248400"/>
              <a:ext cx="6940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3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C8EAA6D-6248-46B8-A5B0-2921C87DFD49}"/>
              </a:ext>
            </a:extLst>
          </p:cNvPr>
          <p:cNvGrpSpPr/>
          <p:nvPr/>
        </p:nvGrpSpPr>
        <p:grpSpPr>
          <a:xfrm>
            <a:off x="9543114" y="6041362"/>
            <a:ext cx="1201135" cy="487242"/>
            <a:chOff x="4308451" y="6022768"/>
            <a:chExt cx="1561920" cy="487242"/>
          </a:xfrm>
        </p:grpSpPr>
        <p:sp>
          <p:nvSpPr>
            <p:cNvPr id="16" name="Parentesi graffa aperta 15">
              <a:extLst>
                <a:ext uri="{FF2B5EF4-FFF2-40B4-BE49-F238E27FC236}">
                  <a16:creationId xmlns:a16="http://schemas.microsoft.com/office/drawing/2014/main" id="{C3CC8611-F61B-47E2-B383-735F6FADB8D6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0C150915-27DF-47FA-89FC-F1F300C92338}"/>
                </a:ext>
              </a:extLst>
            </p:cNvPr>
            <p:cNvSpPr txBox="1"/>
            <p:nvPr/>
          </p:nvSpPr>
          <p:spPr>
            <a:xfrm>
              <a:off x="4623342" y="6248400"/>
              <a:ext cx="9025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2</a:t>
              </a:r>
            </a:p>
          </p:txBody>
        </p:sp>
      </p:grpSp>
      <p:pic>
        <p:nvPicPr>
          <p:cNvPr id="20" name="Immagine 19">
            <a:extLst>
              <a:ext uri="{FF2B5EF4-FFF2-40B4-BE49-F238E27FC236}">
                <a16:creationId xmlns:a16="http://schemas.microsoft.com/office/drawing/2014/main" id="{CE68D229-40A8-4D3B-843F-30F2B0C24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09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333E4-84B4-45EF-8FB6-98BB01CE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4810"/>
          </a:xfrm>
        </p:spPr>
        <p:txBody>
          <a:bodyPr/>
          <a:lstStyle/>
          <a:p>
            <a:r>
              <a:rPr lang="it-IT" dirty="0"/>
              <a:t>Conseguenze del protocollo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ED4B3-7E7F-4B50-B9AD-93E6AD96B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4411"/>
            <a:ext cx="8596668" cy="2464129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Avendo ogni pacchetto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r>
              <a:rPr lang="it-IT" dirty="0"/>
              <a:t>, diventa possibile scambiare pacchetti diversi tra loro lungo lo stesso stream, a patto che il destinatario sia capace, leggendolo, di determinare il tipo del pacchetto, questo problema è banalmente risolvibile o guardando la semplice </a:t>
            </a:r>
            <a:r>
              <a:rPr lang="it-IT" i="1" dirty="0"/>
              <a:t>lunghezza della stringa </a:t>
            </a:r>
            <a:r>
              <a:rPr lang="it-IT" dirty="0"/>
              <a:t>(se i pacchetti concordati hanno tutti una lunghezza diversa) o aggiungendo all’inizio della trasmissione un </a:t>
            </a:r>
            <a:r>
              <a:rPr lang="it-IT" i="1" dirty="0" err="1"/>
              <a:t>type</a:t>
            </a:r>
            <a:r>
              <a:rPr lang="it-IT" i="1" dirty="0"/>
              <a:t> byte</a:t>
            </a:r>
            <a:r>
              <a:rPr lang="it-IT" dirty="0"/>
              <a:t>, ovviamente </a:t>
            </a:r>
            <a:r>
              <a:rPr lang="it-IT" dirty="0" err="1"/>
              <a:t>pre</a:t>
            </a:r>
            <a:r>
              <a:rPr lang="it-IT" dirty="0"/>
              <a:t>-concordato.</a:t>
            </a:r>
          </a:p>
          <a:p>
            <a:pPr marL="0" indent="0">
              <a:buNone/>
            </a:pPr>
            <a:r>
              <a:rPr lang="it-IT" dirty="0"/>
              <a:t>La Codifica aggiunge 2 byte extra alla comunicazione fissa, e ha costo O(n) sia in codifica che decodifica.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6383F1-1F79-431E-9431-C8FC81705904}"/>
              </a:ext>
            </a:extLst>
          </p:cNvPr>
          <p:cNvSpPr txBox="1"/>
          <p:nvPr/>
        </p:nvSpPr>
        <p:spPr>
          <a:xfrm>
            <a:off x="677333" y="3835730"/>
            <a:ext cx="42984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Pacchetti Self-</a:t>
            </a:r>
            <a:r>
              <a:rPr lang="it-IT" dirty="0" err="1"/>
              <a:t>Delimided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Multi-</a:t>
            </a:r>
            <a:r>
              <a:rPr lang="it-IT" dirty="0" err="1"/>
              <a:t>packet</a:t>
            </a:r>
            <a:r>
              <a:rPr lang="it-IT" dirty="0"/>
              <a:t> stream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No-</a:t>
            </a:r>
            <a:r>
              <a:rPr lang="it-IT" dirty="0" err="1"/>
              <a:t>Negotiation</a:t>
            </a:r>
            <a:r>
              <a:rPr lang="it-IT" dirty="0"/>
              <a:t> time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Per essere implementato richiede un mezzo di comunicazione a bytes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Necessita solo di </a:t>
            </a:r>
            <a:r>
              <a:rPr lang="it-IT" dirty="0" err="1"/>
              <a:t>Pre</a:t>
            </a:r>
            <a:r>
              <a:rPr lang="it-IT" dirty="0"/>
              <a:t>-concordare il pacchetto e al più di adattare correttamente la periferica seriale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82782D-5B30-474E-893C-CFB8ECC7FB93}"/>
              </a:ext>
            </a:extLst>
          </p:cNvPr>
          <p:cNvSpPr txBox="1"/>
          <p:nvPr/>
        </p:nvSpPr>
        <p:spPr>
          <a:xfrm>
            <a:off x="4975668" y="3835730"/>
            <a:ext cx="4298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Aggiunge 2 byte fissi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Richiede O(n) elaborazione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CE6FAB5-3D74-43ED-9538-C4BB1FD8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79052E-7E7C-40C8-9094-A9AAAF3A6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7309"/>
          </a:xfrm>
        </p:spPr>
        <p:txBody>
          <a:bodyPr>
            <a:normAutofit fontScale="90000"/>
          </a:bodyPr>
          <a:lstStyle/>
          <a:p>
            <a:r>
              <a:rPr lang="it-IT" dirty="0"/>
              <a:t>Pack Check, CRC8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D76F489-9651-400A-B9AE-BAFABCECD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46909"/>
            <a:ext cx="8596668" cy="4794453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Per aumentare ulteriormente i campi d’uso e garantire un minimo di correttezza sul pacchetto arrivato, la libreria include anche un CRC8 calcolato sullo stream dei dati (non ancora COBS-</a:t>
            </a:r>
            <a:r>
              <a:rPr lang="it-IT" dirty="0" err="1"/>
              <a:t>Encoded</a:t>
            </a:r>
            <a:r>
              <a:rPr lang="it-IT" dirty="0"/>
              <a:t>) e inviato come parte dello stream (quindi COBS-</a:t>
            </a:r>
            <a:r>
              <a:rPr lang="it-IT" dirty="0" err="1"/>
              <a:t>Encoded</a:t>
            </a:r>
            <a:r>
              <a:rPr lang="it-IT" dirty="0"/>
              <a:t>) aggiunto alla fine del pacchetto.</a:t>
            </a:r>
          </a:p>
          <a:p>
            <a:pPr marL="0" indent="0">
              <a:buNone/>
            </a:pPr>
            <a:r>
              <a:rPr lang="it-IT" dirty="0"/>
              <a:t>Questa features deve essere attiva o disattivata da entrambi i lati della libreria, ed è data come assunto </a:t>
            </a:r>
            <a:r>
              <a:rPr lang="it-IT" dirty="0" err="1"/>
              <a:t>Pre</a:t>
            </a:r>
            <a:r>
              <a:rPr lang="it-IT" dirty="0"/>
              <a:t>-concordato anch’essa. La libreria, se attiva, è in grado di capire se il pacchetto ha subito degli errori (ovviamente nei limiti del CRC8) e in tal caso scarta il pacchetto ricevuto.</a:t>
            </a:r>
          </a:p>
          <a:p>
            <a:pPr marL="0" indent="0">
              <a:buNone/>
            </a:pPr>
            <a:r>
              <a:rPr lang="it-IT" dirty="0"/>
              <a:t>L’aver usato COBS come sistema di codifica per la trasmissione, garantisce che la decodifica debba avvenire solo nei byte compresi tra 2 zeri, e se questa decodifica presenta un errore, toglie ogni ambiguità sul da farsi: il pacchetto viene scartato e si attende un successivo 0 mentre si memorizzano i byte ricevuti nel frattempo.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8F4ECED-59C2-4312-8735-20161E6A1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65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03EF4A8-0BE2-406C-AFB2-28289C4BE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" y="-882650"/>
            <a:ext cx="11324150" cy="775758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EB2BEF0-378C-4C8E-9357-163473A38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4912866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25836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397</TotalTime>
  <Words>1129</Words>
  <Application>Microsoft Office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Arial</vt:lpstr>
      <vt:lpstr>Cambria Math</vt:lpstr>
      <vt:lpstr>Trebuchet MS</vt:lpstr>
      <vt:lpstr>Wingdings 3</vt:lpstr>
      <vt:lpstr>Sfaccettatura</vt:lpstr>
      <vt:lpstr>Architettura di Controllo e Campionamento del Prototipo di Tokamak</vt:lpstr>
      <vt:lpstr>Presentazione standard di PowerPoint</vt:lpstr>
      <vt:lpstr>Current Drive State</vt:lpstr>
      <vt:lpstr>EMP: Embedded Message Pack</vt:lpstr>
      <vt:lpstr>Scopo, Key feature, limiti di EMP</vt:lpstr>
      <vt:lpstr>Protocollo di comunicazione</vt:lpstr>
      <vt:lpstr>Conseguenze del protocollo</vt:lpstr>
      <vt:lpstr>Pack Check, CRC8</vt:lpstr>
      <vt:lpstr>Presentazione standard di PowerPoint</vt:lpstr>
      <vt:lpstr>Presentazione standard di PowerPoint</vt:lpstr>
      <vt:lpstr>EMP Device Support</vt:lpstr>
      <vt:lpstr>Speed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Architettura di controllo veloce per Tokamak</dc:title>
  <dc:creator>emanuele alfano</dc:creator>
  <cp:lastModifiedBy>emanuele alfano</cp:lastModifiedBy>
  <cp:revision>38</cp:revision>
  <dcterms:created xsi:type="dcterms:W3CDTF">2021-05-04T13:26:22Z</dcterms:created>
  <dcterms:modified xsi:type="dcterms:W3CDTF">2021-07-20T17:54:45Z</dcterms:modified>
</cp:coreProperties>
</file>

<file path=docProps/thumbnail.jpeg>
</file>